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9" r:id="rId3"/>
    <p:sldId id="260" r:id="rId4"/>
    <p:sldId id="261" r:id="rId5"/>
    <p:sldId id="262" r:id="rId6"/>
    <p:sldId id="265" r:id="rId7"/>
    <p:sldId id="263" r:id="rId8"/>
    <p:sldId id="264" r:id="rId9"/>
    <p:sldId id="270" r:id="rId10"/>
    <p:sldId id="271" r:id="rId11"/>
    <p:sldId id="272" r:id="rId12"/>
    <p:sldId id="267" r:id="rId13"/>
    <p:sldId id="266" r:id="rId14"/>
    <p:sldId id="268" r:id="rId15"/>
    <p:sldId id="269" r:id="rId16"/>
    <p:sldId id="258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2" autoAdjust="0"/>
    <p:restoredTop sz="94673" autoAdjust="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DFB66-7EEF-4D98-B321-7771CA905D64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CBDB4-B580-4367-ADC7-1186613699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CBDB4-B580-4367-ADC7-11866136996C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CBDB4-B580-4367-ADC7-11866136996C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F8E4CAE4-970E-40D6-9210-94245ADA462A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1CABD1A-0A22-488F-8F5E-0B044AF62E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keras.io/examples/vision/grad_cam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arxiv.org/abs/1804.1119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743200"/>
            <a:ext cx="5486400" cy="1447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Nyu assignment 2021</a:t>
            </a:r>
          </a:p>
          <a:p>
            <a:pPr algn="r"/>
            <a:r>
              <a:rPr lang="en-US" sz="2800" dirty="0" smtClean="0"/>
              <a:t>      </a:t>
            </a:r>
            <a:r>
              <a:rPr lang="en-US" sz="1200" dirty="0" smtClean="0"/>
              <a:t>-Akhilesh Kapse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0"/>
            <a:ext cx="8153400" cy="1447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NYU Summer project for the Machine Learning in Fluid Dynamics</a:t>
            </a:r>
            <a:endParaRPr lang="en-US" b="1" dirty="0"/>
          </a:p>
        </p:txBody>
      </p:sp>
      <p:pic>
        <p:nvPicPr>
          <p:cNvPr id="5" name="Picture 4" descr="20210307_1456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3962400"/>
            <a:ext cx="2971800" cy="221960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876800" y="47244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20210307_1455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400" y="3962400"/>
            <a:ext cx="3048001" cy="2271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3048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Century Gothic" pitchFamily="34" charset="0"/>
              </a:rPr>
              <a:t>(</a:t>
            </a:r>
            <a:r>
              <a:rPr lang="en-US" u="sng" dirty="0" err="1" smtClean="0">
                <a:latin typeface="Century Gothic" pitchFamily="34" charset="0"/>
              </a:rPr>
              <a:t>Unet</a:t>
            </a:r>
            <a:r>
              <a:rPr lang="en-US" u="sng" dirty="0" smtClean="0">
                <a:latin typeface="Century Gothic" pitchFamily="34" charset="0"/>
              </a:rPr>
              <a:t>+ </a:t>
            </a:r>
            <a:r>
              <a:rPr lang="en-US" u="sng" dirty="0" err="1" smtClean="0">
                <a:latin typeface="Century Gothic" pitchFamily="34" charset="0"/>
              </a:rPr>
              <a:t>Xception</a:t>
            </a:r>
            <a:r>
              <a:rPr lang="en-US" u="sng" dirty="0" smtClean="0">
                <a:latin typeface="Century Gothic" pitchFamily="34" charset="0"/>
              </a:rPr>
              <a:t>)-MODEL used for Semantic Segmentation</a:t>
            </a:r>
            <a:r>
              <a:rPr lang="en-US" dirty="0" smtClean="0">
                <a:latin typeface="Century Gothic" pitchFamily="34" charset="0"/>
              </a:rPr>
              <a:t>:</a:t>
            </a:r>
            <a:endParaRPr lang="en-US" u="sng" dirty="0" smtClean="0">
              <a:latin typeface="Century Gothic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2192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Century Gothic" pitchFamily="34" charset="0"/>
              </a:rPr>
              <a:t>Evaluation metrics</a:t>
            </a:r>
          </a:p>
          <a:p>
            <a:r>
              <a:rPr lang="en-US" u="sng" dirty="0" smtClean="0">
                <a:latin typeface="Century Gothic" pitchFamily="34" charset="0"/>
              </a:rPr>
              <a:t>(AUC + </a:t>
            </a:r>
            <a:r>
              <a:rPr lang="en-US" u="sng" dirty="0" err="1" smtClean="0">
                <a:latin typeface="Century Gothic" pitchFamily="34" charset="0"/>
              </a:rPr>
              <a:t>BinaryCrossentropy</a:t>
            </a:r>
            <a:r>
              <a:rPr lang="en-US" u="sng" dirty="0" smtClean="0">
                <a:latin typeface="Century Gothic" pitchFamily="34" charset="0"/>
              </a:rPr>
              <a:t> Loss)</a:t>
            </a:r>
            <a:r>
              <a:rPr lang="en-US" dirty="0" smtClean="0">
                <a:latin typeface="Century Gothic" pitchFamily="34" charset="0"/>
              </a:rPr>
              <a:t>:</a:t>
            </a:r>
            <a:endParaRPr lang="en-US" u="sng" dirty="0" smtClean="0">
              <a:latin typeface="Century Gothic" pitchFamily="34" charset="0"/>
            </a:endParaRPr>
          </a:p>
          <a:p>
            <a:endParaRPr lang="en-US" dirty="0"/>
          </a:p>
        </p:txBody>
      </p:sp>
      <p:pic>
        <p:nvPicPr>
          <p:cNvPr id="8" name="Picture 7" descr="p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191000"/>
            <a:ext cx="6096000" cy="2180766"/>
          </a:xfrm>
          <a:prstGeom prst="rect">
            <a:avLst/>
          </a:prstGeom>
        </p:spPr>
      </p:pic>
      <p:pic>
        <p:nvPicPr>
          <p:cNvPr id="6" name="Picture 5" descr="pp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28800"/>
            <a:ext cx="4724400" cy="241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Century Gothic" pitchFamily="34" charset="0"/>
              </a:rPr>
              <a:t>Results</a:t>
            </a:r>
            <a:r>
              <a:rPr lang="en-US" dirty="0" smtClean="0">
                <a:latin typeface="Century Gothic" pitchFamily="34" charset="0"/>
              </a:rPr>
              <a:t>:</a:t>
            </a:r>
            <a:endParaRPr lang="en-US" u="sng" dirty="0" smtClean="0">
              <a:latin typeface="Century Gothic" pitchFamily="34" charset="0"/>
            </a:endParaRPr>
          </a:p>
        </p:txBody>
      </p:sp>
      <p:pic>
        <p:nvPicPr>
          <p:cNvPr id="3" name="Picture 2" descr="r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10600" cy="1676400"/>
          </a:xfrm>
          <a:prstGeom prst="rect">
            <a:avLst/>
          </a:prstGeom>
        </p:spPr>
      </p:pic>
      <p:pic>
        <p:nvPicPr>
          <p:cNvPr id="4" name="Picture 3" descr="r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75280"/>
            <a:ext cx="8610600" cy="1568120"/>
          </a:xfrm>
          <a:prstGeom prst="rect">
            <a:avLst/>
          </a:prstGeom>
        </p:spPr>
      </p:pic>
      <p:pic>
        <p:nvPicPr>
          <p:cNvPr id="6" name="Picture 5" descr="pp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495800"/>
            <a:ext cx="8610600" cy="1694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>
                <a:solidFill>
                  <a:schemeClr val="tx1"/>
                </a:solidFill>
              </a:rPr>
              <a:t>CNN model benchmarks</a:t>
            </a:r>
            <a:endParaRPr lang="en-US" u="sng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benchm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352800" y="2286000"/>
            <a:ext cx="5562600" cy="4041774"/>
          </a:xfrm>
        </p:spPr>
      </p:pic>
      <p:cxnSp>
        <p:nvCxnSpPr>
          <p:cNvPr id="9" name="Straight Connector 8"/>
          <p:cNvCxnSpPr/>
          <p:nvPr/>
        </p:nvCxnSpPr>
        <p:spPr>
          <a:xfrm rot="5400000">
            <a:off x="800100" y="3924300"/>
            <a:ext cx="495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52800" y="16764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State of the art Image Classification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16002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Encoder-Decoder Based State of the art Image Segmentation</a:t>
            </a:r>
          </a:p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289560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◦ </a:t>
            </a:r>
            <a:r>
              <a:rPr lang="en-US" dirty="0" err="1" smtClean="0"/>
              <a:t>Unet</a:t>
            </a:r>
            <a:endParaRPr lang="en-US" dirty="0" smtClean="0"/>
          </a:p>
          <a:p>
            <a:r>
              <a:rPr lang="en-US" dirty="0" smtClean="0"/>
              <a:t>◦ U2net</a:t>
            </a:r>
          </a:p>
          <a:p>
            <a:r>
              <a:rPr lang="en-US" dirty="0" smtClean="0"/>
              <a:t>◦ </a:t>
            </a:r>
            <a:r>
              <a:rPr lang="en-US" dirty="0" err="1" smtClean="0"/>
              <a:t>Vnet</a:t>
            </a:r>
            <a:endParaRPr lang="en-US" dirty="0" smtClean="0"/>
          </a:p>
          <a:p>
            <a:r>
              <a:rPr lang="en-US" dirty="0" smtClean="0"/>
              <a:t>◦ </a:t>
            </a:r>
            <a:r>
              <a:rPr lang="en-US" dirty="0" err="1" smtClean="0"/>
              <a:t>Enet</a:t>
            </a:r>
            <a:endParaRPr lang="en-US" dirty="0" smtClean="0"/>
          </a:p>
          <a:p>
            <a:r>
              <a:rPr lang="en-US" dirty="0" smtClean="0"/>
              <a:t>◦ </a:t>
            </a:r>
            <a:r>
              <a:rPr lang="en-US" dirty="0" err="1" smtClean="0"/>
              <a:t>BoxEnet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>
                <a:solidFill>
                  <a:schemeClr val="tx1"/>
                </a:solidFill>
              </a:rPr>
              <a:t>Proposing new methodology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6002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● Better Pre-trained Model as an Encoder</a:t>
            </a:r>
          </a:p>
          <a:p>
            <a:endParaRPr lang="en-US" dirty="0" smtClean="0"/>
          </a:p>
          <a:p>
            <a:r>
              <a:rPr lang="en-US" dirty="0" smtClean="0"/>
              <a:t>● Res-Net Blocks</a:t>
            </a:r>
          </a:p>
          <a:p>
            <a:endParaRPr lang="en-US" dirty="0" smtClean="0"/>
          </a:p>
          <a:p>
            <a:r>
              <a:rPr lang="en-US" dirty="0" smtClean="0"/>
              <a:t>● Multi-Stage Training</a:t>
            </a:r>
          </a:p>
          <a:p>
            <a:endParaRPr lang="en-US" dirty="0" smtClean="0"/>
          </a:p>
          <a:p>
            <a:r>
              <a:rPr lang="en-US" dirty="0" smtClean="0"/>
              <a:t>● </a:t>
            </a:r>
            <a:r>
              <a:rPr lang="en-US" dirty="0" err="1" smtClean="0"/>
              <a:t>Ensembling</a:t>
            </a:r>
            <a:r>
              <a:rPr lang="en-US" dirty="0" smtClean="0"/>
              <a:t> Techniques</a:t>
            </a:r>
          </a:p>
          <a:p>
            <a:endParaRPr lang="en-US" dirty="0" smtClean="0"/>
          </a:p>
          <a:p>
            <a:r>
              <a:rPr lang="en-US" dirty="0" smtClean="0"/>
              <a:t>● Hyper-Parameter </a:t>
            </a:r>
            <a:r>
              <a:rPr lang="en-US" dirty="0" err="1" smtClean="0"/>
              <a:t>Tunning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●  Data Augmentation</a:t>
            </a:r>
          </a:p>
          <a:p>
            <a:endParaRPr lang="en-US" dirty="0"/>
          </a:p>
        </p:txBody>
      </p:sp>
      <p:pic>
        <p:nvPicPr>
          <p:cNvPr id="4" name="Picture 3" descr="d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4000"/>
            <a:ext cx="27432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PIV and DIC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d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495800"/>
            <a:ext cx="7467600" cy="1840865"/>
          </a:xfrm>
          <a:prstGeom prst="rect">
            <a:avLst/>
          </a:prstGeom>
        </p:spPr>
      </p:pic>
      <p:pic>
        <p:nvPicPr>
          <p:cNvPr id="4" name="Picture 3" descr="(244) how Piv works - YouTube - Google Chrome 3_9_2021 5_32_0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28800"/>
            <a:ext cx="4800600" cy="1752600"/>
          </a:xfrm>
          <a:prstGeom prst="rect">
            <a:avLst/>
          </a:prstGeom>
        </p:spPr>
      </p:pic>
      <p:pic>
        <p:nvPicPr>
          <p:cNvPr id="5" name="Picture 4" descr="170 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4600" y="1828800"/>
            <a:ext cx="1676400" cy="167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13716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Century Gothic" pitchFamily="34" charset="0"/>
              </a:rPr>
              <a:t>Particle Image </a:t>
            </a:r>
            <a:r>
              <a:rPr lang="en-US" u="sng" dirty="0" err="1" smtClean="0">
                <a:latin typeface="Century Gothic" pitchFamily="34" charset="0"/>
              </a:rPr>
              <a:t>Velocimetry</a:t>
            </a:r>
            <a:r>
              <a:rPr lang="en-US" u="sng" dirty="0" smtClean="0">
                <a:latin typeface="Century Gothic" pitchFamily="34" charset="0"/>
              </a:rPr>
              <a:t> (PIV)</a:t>
            </a:r>
            <a:r>
              <a:rPr lang="en-US" dirty="0" smtClean="0">
                <a:latin typeface="Century Gothic" pitchFamily="34" charset="0"/>
              </a:rPr>
              <a:t>:</a:t>
            </a:r>
            <a:endParaRPr lang="en-US" u="sng" dirty="0" smtClean="0">
              <a:latin typeface="Century Gothic" pitchFamily="34" charset="0"/>
            </a:endParaRPr>
          </a:p>
          <a:p>
            <a:endParaRPr lang="en-US" u="sng" dirty="0" smtClean="0"/>
          </a:p>
          <a:p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3657601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Century Gothic" pitchFamily="34" charset="0"/>
              </a:rPr>
              <a:t>Digital Image Correlation (DIC)</a:t>
            </a:r>
            <a:r>
              <a:rPr lang="en-US" dirty="0" smtClean="0">
                <a:latin typeface="Century Gothic" pitchFamily="34" charset="0"/>
              </a:rPr>
              <a:t>:</a:t>
            </a:r>
            <a:endParaRPr lang="en-US" u="sng" dirty="0" smtClean="0">
              <a:latin typeface="Century Gothic" pitchFamily="34" charset="0"/>
            </a:endParaRPr>
          </a:p>
          <a:p>
            <a:endParaRPr lang="en-US" u="sng" dirty="0" smtClean="0"/>
          </a:p>
          <a:p>
            <a:endParaRPr lang="en-US" u="sng" dirty="0" smtClean="0"/>
          </a:p>
          <a:p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105400" y="2514600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>
                <a:solidFill>
                  <a:schemeClr val="tx1"/>
                </a:solidFill>
              </a:rPr>
              <a:t>My intuition about the project</a:t>
            </a:r>
            <a:endParaRPr lang="en-US" u="sng" dirty="0">
              <a:solidFill>
                <a:schemeClr val="tx1"/>
              </a:solidFill>
            </a:endParaRPr>
          </a:p>
        </p:txBody>
      </p:sp>
      <p:pic>
        <p:nvPicPr>
          <p:cNvPr id="3" name="Picture 2" descr="2005.00756-2.pdf - Personal - Microsoft​ Edge 3_9_2021 8_32_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114800"/>
            <a:ext cx="6019800" cy="1752600"/>
          </a:xfrm>
          <a:prstGeom prst="rect">
            <a:avLst/>
          </a:prstGeom>
        </p:spPr>
      </p:pic>
      <p:pic>
        <p:nvPicPr>
          <p:cNvPr id="5" name="Picture 4" descr="57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1600200"/>
            <a:ext cx="1464564" cy="1053643"/>
          </a:xfrm>
          <a:prstGeom prst="rect">
            <a:avLst/>
          </a:prstGeom>
        </p:spPr>
      </p:pic>
      <p:pic>
        <p:nvPicPr>
          <p:cNvPr id="6" name="Picture 5" descr="578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572000"/>
            <a:ext cx="1371600" cy="1044526"/>
          </a:xfrm>
          <a:prstGeom prst="rect">
            <a:avLst/>
          </a:prstGeom>
        </p:spPr>
      </p:pic>
      <p:pic>
        <p:nvPicPr>
          <p:cNvPr id="7" name="Picture 6" descr="20210307_14555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1800" y="1922207"/>
            <a:ext cx="1828800" cy="112087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447800" y="1981200"/>
            <a:ext cx="685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/>
          <p:cNvSpPr/>
          <p:nvPr/>
        </p:nvSpPr>
        <p:spPr>
          <a:xfrm rot="16200000" flipH="1">
            <a:off x="1676400" y="2743200"/>
            <a:ext cx="914400" cy="762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2400" y="1295400"/>
            <a:ext cx="3886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 smtClean="0"/>
              <a:t>ML</a:t>
            </a:r>
            <a:r>
              <a:rPr lang="en-US" sz="2200" dirty="0" smtClean="0"/>
              <a:t> </a:t>
            </a:r>
            <a:r>
              <a:rPr lang="en-US" sz="2200" u="sng" dirty="0" smtClean="0">
                <a:latin typeface="Century Gothic" pitchFamily="34" charset="0"/>
              </a:rPr>
              <a:t>Pipeline</a:t>
            </a:r>
            <a:r>
              <a:rPr lang="en-US" sz="2200" dirty="0" smtClean="0">
                <a:latin typeface="Century Gothic" pitchFamily="34" charset="0"/>
              </a:rPr>
              <a:t>:</a:t>
            </a:r>
            <a:endParaRPr lang="en-US" sz="2200" u="sng" dirty="0" smtClean="0">
              <a:latin typeface="Century Gothic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" y="1828800"/>
            <a:ext cx="1219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4800" y="182880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 smtClean="0">
                <a:latin typeface="Consolas" pitchFamily="49" charset="0"/>
              </a:rPr>
              <a:t>Particle image</a:t>
            </a:r>
            <a:r>
              <a:rPr lang="en-US" sz="1400" u="sng" dirty="0" smtClean="0">
                <a:latin typeface="Consolas" pitchFamily="49" charset="0"/>
              </a:rPr>
              <a:t> </a:t>
            </a:r>
            <a:r>
              <a:rPr lang="en-US" sz="1400" u="sng" dirty="0" smtClean="0">
                <a:latin typeface="Consolas" pitchFamily="49" charset="0"/>
              </a:rPr>
              <a:t>input</a:t>
            </a:r>
          </a:p>
          <a:p>
            <a:pPr algn="ctr"/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28600" y="3124200"/>
            <a:ext cx="152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8600" y="30480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>
                <a:latin typeface="Consolas" pitchFamily="49" charset="0"/>
              </a:rPr>
              <a:t>Image Segmentation </a:t>
            </a:r>
            <a:r>
              <a:rPr lang="en-US" sz="1600" dirty="0" smtClean="0">
                <a:latin typeface="Consolas" pitchFamily="49" charset="0"/>
              </a:rPr>
              <a:t>@</a:t>
            </a:r>
            <a:r>
              <a:rPr lang="en-US" sz="1600" u="sng" dirty="0" smtClean="0">
                <a:latin typeface="Consolas" pitchFamily="49" charset="0"/>
              </a:rPr>
              <a:t>ML Model</a:t>
            </a:r>
          </a:p>
          <a:p>
            <a:pPr algn="ctr"/>
            <a:endParaRPr lang="en-US" sz="1600" dirty="0"/>
          </a:p>
        </p:txBody>
      </p:sp>
      <p:sp>
        <p:nvSpPr>
          <p:cNvPr id="20" name="Down Arrow 19"/>
          <p:cNvSpPr/>
          <p:nvPr/>
        </p:nvSpPr>
        <p:spPr>
          <a:xfrm>
            <a:off x="838200" y="38862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2743200" y="2667000"/>
            <a:ext cx="304800" cy="182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1676400" y="49530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8077200" y="3124200"/>
            <a:ext cx="228600" cy="1219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895600" y="5715000"/>
            <a:ext cx="495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971800" y="5715001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>
                <a:latin typeface="Consolas" pitchFamily="49" charset="0"/>
              </a:rPr>
              <a:t>Particle Velocity Field</a:t>
            </a:r>
          </a:p>
          <a:p>
            <a:pPr algn="ctr"/>
            <a:r>
              <a:rPr lang="en-US" sz="1600" dirty="0" smtClean="0">
                <a:latin typeface="Consolas" pitchFamily="49" charset="0"/>
              </a:rPr>
              <a:t> @</a:t>
            </a:r>
            <a:r>
              <a:rPr lang="en-US" sz="1600" u="sng" dirty="0" smtClean="0">
                <a:latin typeface="Consolas" pitchFamily="49" charset="0"/>
              </a:rPr>
              <a:t>ML Model</a:t>
            </a:r>
            <a:endParaRPr lang="en-US" sz="1600" dirty="0" smtClean="0"/>
          </a:p>
          <a:p>
            <a:pPr algn="ctr"/>
            <a:endParaRPr lang="en-US" sz="1600" u="sng" dirty="0" smtClean="0">
              <a:latin typeface="Consolas" pitchFamily="49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858000" y="1447800"/>
            <a:ext cx="1676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858000" y="1447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Consolas" pitchFamily="49" charset="0"/>
              </a:rPr>
              <a:t>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1752600"/>
          </a:xfrm>
        </p:spPr>
        <p:txBody>
          <a:bodyPr/>
          <a:lstStyle/>
          <a:p>
            <a:pPr algn="ctr"/>
            <a:r>
              <a:rPr lang="en-US" sz="3500" dirty="0" smtClean="0"/>
              <a:t>Key </a:t>
            </a:r>
            <a:br>
              <a:rPr lang="en-US" sz="3500" dirty="0" smtClean="0"/>
            </a:br>
            <a:r>
              <a:rPr lang="en-US" sz="3500" dirty="0" smtClean="0"/>
              <a:t>Content</a:t>
            </a:r>
            <a:br>
              <a:rPr lang="en-US" sz="3500" dirty="0" smtClean="0"/>
            </a:br>
            <a:r>
              <a:rPr lang="en-US" sz="3500" dirty="0" smtClean="0"/>
              <a:t>Covered</a:t>
            </a:r>
            <a:endParaRPr lang="en-US" sz="3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24200" y="838200"/>
            <a:ext cx="5638800" cy="5562600"/>
          </a:xfrm>
        </p:spPr>
        <p:txBody>
          <a:bodyPr>
            <a:normAutofit lnSpcReduction="10000"/>
          </a:bodyPr>
          <a:lstStyle/>
          <a:p>
            <a:r>
              <a:rPr lang="en-US" sz="2500" dirty="0" smtClean="0"/>
              <a:t>Why CNN’s</a:t>
            </a:r>
          </a:p>
          <a:p>
            <a:endParaRPr lang="en-US" sz="2500" dirty="0" smtClean="0"/>
          </a:p>
          <a:p>
            <a:r>
              <a:rPr lang="en-US" sz="2500" dirty="0" smtClean="0"/>
              <a:t>Auto-Encoders and its Applications</a:t>
            </a:r>
          </a:p>
          <a:p>
            <a:endParaRPr lang="en-US" sz="2500" dirty="0" smtClean="0"/>
          </a:p>
          <a:p>
            <a:r>
              <a:rPr lang="en-US" sz="2500" dirty="0" smtClean="0"/>
              <a:t>Image Segmentation with Code</a:t>
            </a:r>
          </a:p>
          <a:p>
            <a:pPr>
              <a:buNone/>
            </a:pPr>
            <a:endParaRPr lang="en-US" sz="2500" dirty="0" smtClean="0"/>
          </a:p>
          <a:p>
            <a:r>
              <a:rPr lang="en-US" sz="2500" dirty="0" smtClean="0"/>
              <a:t>Proposing new methodology</a:t>
            </a:r>
          </a:p>
          <a:p>
            <a:endParaRPr lang="en-US" sz="2500" dirty="0" smtClean="0"/>
          </a:p>
          <a:p>
            <a:r>
              <a:rPr lang="en-US" sz="2500" dirty="0" smtClean="0"/>
              <a:t>CNN model benchmarks</a:t>
            </a:r>
          </a:p>
          <a:p>
            <a:endParaRPr lang="en-US" sz="2500" dirty="0" smtClean="0"/>
          </a:p>
          <a:p>
            <a:r>
              <a:rPr lang="en-US" sz="2500" dirty="0" smtClean="0"/>
              <a:t>PIV and DIC</a:t>
            </a:r>
          </a:p>
          <a:p>
            <a:endParaRPr lang="en-US" sz="2500" dirty="0" smtClean="0"/>
          </a:p>
          <a:p>
            <a:r>
              <a:rPr lang="en-US" sz="2500" dirty="0" smtClean="0"/>
              <a:t>My intuition about the project</a:t>
            </a:r>
          </a:p>
          <a:p>
            <a:endParaRPr lang="en-US" sz="2500" dirty="0" smtClean="0"/>
          </a:p>
        </p:txBody>
      </p:sp>
      <p:pic>
        <p:nvPicPr>
          <p:cNvPr id="5" name="Picture 3" descr="C:\Users\Akhilesh\Desktop\SOP\cont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2362200" cy="251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447800"/>
            <a:ext cx="88392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Thank You</a:t>
            </a:r>
            <a:endParaRPr lang="en-US" sz="6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WHY CNN’s</a:t>
            </a:r>
            <a:endParaRPr lang="en-US" u="sng" dirty="0">
              <a:solidFill>
                <a:schemeClr val="tx1"/>
              </a:solidFill>
            </a:endParaRPr>
          </a:p>
        </p:txBody>
      </p:sp>
      <p:pic>
        <p:nvPicPr>
          <p:cNvPr id="6" name="Picture 5" descr="cnn_filt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295400"/>
            <a:ext cx="2085889" cy="1904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1524000"/>
            <a:ext cx="66294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●</a:t>
            </a:r>
            <a:r>
              <a:rPr lang="en-US" dirty="0" smtClean="0"/>
              <a:t> </a:t>
            </a:r>
            <a:r>
              <a:rPr lang="en-US" sz="1600" dirty="0" smtClean="0"/>
              <a:t>Data or image is convolved using filters or kernels. Filters are small units that we apply across the data through a sliding window. The depth of the image is the same as the input, for a color image that RGB value of depth is 3, a filter of depth 3 would also be applied to it. This process involves taking the element-wise product of filters in the image and then summing those specific values for every sliding action.</a:t>
            </a:r>
          </a:p>
          <a:p>
            <a:endParaRPr lang="en-US" sz="1600" dirty="0" smtClean="0"/>
          </a:p>
          <a:p>
            <a:r>
              <a:rPr lang="en-US" sz="1600" dirty="0" smtClean="0"/>
              <a:t>●  There is a Convolutional Layer,</a:t>
            </a:r>
          </a:p>
          <a:p>
            <a:r>
              <a:rPr lang="en-US" sz="1600" dirty="0" smtClean="0"/>
              <a:t>Activation Layer, Pooling Layer,</a:t>
            </a:r>
          </a:p>
          <a:p>
            <a:r>
              <a:rPr lang="en-US" sz="1600" dirty="0" smtClean="0"/>
              <a:t>and Fully Connected Layer, </a:t>
            </a:r>
          </a:p>
          <a:p>
            <a:r>
              <a:rPr lang="en-US" sz="1600" dirty="0" smtClean="0"/>
              <a:t>these are all interconnected so</a:t>
            </a:r>
          </a:p>
          <a:p>
            <a:r>
              <a:rPr lang="en-US" sz="1600" dirty="0" smtClean="0"/>
              <a:t>that CNNs can process and </a:t>
            </a:r>
          </a:p>
          <a:p>
            <a:r>
              <a:rPr lang="en-US" sz="1600" dirty="0" smtClean="0"/>
              <a:t>perceive data in order to classify</a:t>
            </a:r>
          </a:p>
          <a:p>
            <a:r>
              <a:rPr lang="en-US" sz="1600" dirty="0" smtClean="0"/>
              <a:t> images.</a:t>
            </a:r>
          </a:p>
        </p:txBody>
      </p:sp>
      <p:pic>
        <p:nvPicPr>
          <p:cNvPr id="8" name="Picture 7" descr="why_cn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276600"/>
            <a:ext cx="5410200" cy="1447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5257800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● CNNs are used in variety of areas, including image and pattern recognition, speech recognition, natural language processing, and video analysis. There are a number of reasons that convolutional neural networks are becoming important.</a:t>
            </a:r>
          </a:p>
          <a:p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5344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u="sng" dirty="0" smtClean="0"/>
              <a:t>What actually</a:t>
            </a:r>
          </a:p>
          <a:p>
            <a:pPr algn="r"/>
            <a:r>
              <a:rPr lang="en-US" sz="2000" u="sng" dirty="0" smtClean="0"/>
              <a:t> </a:t>
            </a:r>
            <a:r>
              <a:rPr lang="en-US" sz="2000" b="1" u="sng" dirty="0" smtClean="0"/>
              <a:t>CNN   </a:t>
            </a:r>
            <a:r>
              <a:rPr lang="en-US" sz="2000" u="sng" dirty="0" smtClean="0"/>
              <a:t>SEE?</a:t>
            </a:r>
            <a:endParaRPr lang="en-US" sz="1500" dirty="0" smtClean="0"/>
          </a:p>
          <a:p>
            <a:pPr algn="r"/>
            <a:r>
              <a:rPr lang="en-US" sz="1500" dirty="0" smtClean="0">
                <a:hlinkClick r:id="rId2"/>
              </a:rPr>
              <a:t>PAPER</a:t>
            </a:r>
            <a:endParaRPr lang="en-US" sz="2000" dirty="0" smtClean="0"/>
          </a:p>
          <a:p>
            <a:endParaRPr lang="en-US" sz="2000" u="sng" dirty="0" smtClean="0"/>
          </a:p>
          <a:p>
            <a:endParaRPr lang="en-US" sz="2000" u="sng" dirty="0" smtClean="0"/>
          </a:p>
          <a:p>
            <a:endParaRPr lang="en-US" sz="2000" u="sng" dirty="0" smtClean="0"/>
          </a:p>
          <a:p>
            <a:endParaRPr lang="en-US" sz="2000" u="sng" dirty="0" smtClean="0"/>
          </a:p>
          <a:p>
            <a:endParaRPr lang="en-US" sz="2000" u="sng" dirty="0" smtClean="0"/>
          </a:p>
          <a:p>
            <a:endParaRPr lang="en-US" sz="2000" u="sng" dirty="0" smtClean="0"/>
          </a:p>
          <a:p>
            <a:endParaRPr lang="en-US" sz="2000" u="sng" dirty="0" smtClean="0"/>
          </a:p>
          <a:p>
            <a:endParaRPr lang="en-US" sz="2000" u="sng" dirty="0" smtClean="0"/>
          </a:p>
          <a:p>
            <a:endParaRPr lang="en-US" sz="2000" u="sng" dirty="0" smtClean="0"/>
          </a:p>
          <a:p>
            <a:r>
              <a:rPr lang="en-US" sz="2000" u="sng" dirty="0" smtClean="0"/>
              <a:t>Grad-CAM class activation visualization</a:t>
            </a:r>
            <a:r>
              <a:rPr lang="en-US" sz="2000" dirty="0" smtClean="0"/>
              <a:t> </a:t>
            </a:r>
            <a:r>
              <a:rPr lang="en-US" sz="1000" dirty="0" smtClean="0"/>
              <a:t>[</a:t>
            </a:r>
            <a:r>
              <a:rPr lang="en-US" sz="1000" dirty="0" smtClean="0">
                <a:hlinkClick r:id="rId3"/>
              </a:rPr>
              <a:t>blog</a:t>
            </a:r>
            <a:r>
              <a:rPr lang="en-US" sz="1000" dirty="0" smtClean="0"/>
              <a:t>]</a:t>
            </a:r>
            <a:endParaRPr lang="en-US" sz="1000" dirty="0"/>
          </a:p>
        </p:txBody>
      </p:sp>
      <p:pic>
        <p:nvPicPr>
          <p:cNvPr id="3" name="Picture 2" descr="e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4495800"/>
            <a:ext cx="2362200" cy="1771650"/>
          </a:xfrm>
          <a:prstGeom prst="rect">
            <a:avLst/>
          </a:prstGeom>
        </p:spPr>
      </p:pic>
      <p:pic>
        <p:nvPicPr>
          <p:cNvPr id="4" name="Picture 3" descr="emi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4572000"/>
            <a:ext cx="1550581" cy="1600200"/>
          </a:xfrm>
          <a:prstGeom prst="rect">
            <a:avLst/>
          </a:prstGeom>
        </p:spPr>
      </p:pic>
      <p:pic>
        <p:nvPicPr>
          <p:cNvPr id="5" name="Picture 4" descr="e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00600" y="4495800"/>
            <a:ext cx="2336800" cy="1752600"/>
          </a:xfrm>
          <a:prstGeom prst="rect">
            <a:avLst/>
          </a:prstGeom>
        </p:spPr>
      </p:pic>
      <p:pic>
        <p:nvPicPr>
          <p:cNvPr id="10" name="Picture 9" descr="CNN_FEATURE_VISU.pdf - Personal - Microsoft​ Edge 3_8_2021 11_02_11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"/>
            <a:ext cx="6781800" cy="3733800"/>
          </a:xfrm>
          <a:prstGeom prst="rect">
            <a:avLst/>
          </a:prstGeom>
        </p:spPr>
      </p:pic>
      <p:pic>
        <p:nvPicPr>
          <p:cNvPr id="14" name="Picture 13" descr="What does a CNN see_ _ Kaggle - Google Chrome 3_8_2021 11_10_25 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3048000"/>
            <a:ext cx="1600200" cy="32766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495800" y="525780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2667000" y="525780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solidFill>
                  <a:schemeClr val="tx1"/>
                </a:solidFill>
              </a:rPr>
              <a:t>Auto-Encoders and its Applications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447800"/>
            <a:ext cx="39624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Auto-Encoder is a </a:t>
            </a:r>
            <a:r>
              <a:rPr lang="en-US" dirty="0" err="1" smtClean="0"/>
              <a:t>Convolutional</a:t>
            </a:r>
            <a:r>
              <a:rPr lang="en-US" dirty="0" smtClean="0"/>
              <a:t> neural network that learns how to efficiently compress and encode data then learns how to reconstruct the data back from the reduced encoded representation to a respected output we need i.e. segmentation, or representation that is as close to the original input as possible.</a:t>
            </a:r>
          </a:p>
          <a:p>
            <a:endParaRPr lang="en-US" dirty="0" smtClean="0"/>
          </a:p>
          <a:p>
            <a:r>
              <a:rPr lang="en-US" u="sng" dirty="0" smtClean="0"/>
              <a:t>Applications-</a:t>
            </a:r>
          </a:p>
          <a:p>
            <a:endParaRPr lang="en-US" u="sng" dirty="0" smtClean="0"/>
          </a:p>
          <a:p>
            <a:r>
              <a:rPr lang="en-US" sz="1200" dirty="0" smtClean="0"/>
              <a:t>▪ Dimensionality reduction</a:t>
            </a:r>
          </a:p>
          <a:p>
            <a:r>
              <a:rPr lang="en-US" sz="1200" dirty="0" smtClean="0"/>
              <a:t>▪ Data compression</a:t>
            </a:r>
          </a:p>
          <a:p>
            <a:r>
              <a:rPr lang="en-US" sz="1200" dirty="0" smtClean="0"/>
              <a:t>▪ Clustering</a:t>
            </a:r>
          </a:p>
          <a:p>
            <a:r>
              <a:rPr lang="en-US" sz="1200" dirty="0" smtClean="0"/>
              <a:t>▪ Image Segmentation</a:t>
            </a:r>
          </a:p>
          <a:p>
            <a:r>
              <a:rPr lang="en-US" sz="1200" dirty="0" smtClean="0"/>
              <a:t>▪ Auto-encoder for Anomaly Detection</a:t>
            </a:r>
          </a:p>
          <a:p>
            <a:r>
              <a:rPr lang="en-US" sz="1200" dirty="0" smtClean="0"/>
              <a:t>▪ Image Denoising</a:t>
            </a:r>
          </a:p>
          <a:p>
            <a:r>
              <a:rPr lang="en-US" sz="1200" dirty="0" smtClean="0"/>
              <a:t>▪ Capturing valuable features</a:t>
            </a:r>
          </a:p>
          <a:p>
            <a:endParaRPr lang="en-US" sz="12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a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524000"/>
            <a:ext cx="4724400" cy="2506980"/>
          </a:xfrm>
          <a:prstGeom prst="rect">
            <a:avLst/>
          </a:prstGeom>
        </p:spPr>
      </p:pic>
      <p:pic>
        <p:nvPicPr>
          <p:cNvPr id="5" name="Picture 4" descr="a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724400"/>
            <a:ext cx="56007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 smtClean="0">
                <a:solidFill>
                  <a:schemeClr val="tx1"/>
                </a:solidFill>
              </a:rPr>
              <a:t>Tensorflow</a:t>
            </a:r>
            <a:r>
              <a:rPr lang="en-US" u="sng" dirty="0" smtClean="0">
                <a:solidFill>
                  <a:schemeClr val="tx1"/>
                </a:solidFill>
              </a:rPr>
              <a:t> Image segmentation Tutorial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295400"/>
            <a:ext cx="434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MODEL used for Instance Segmentation</a:t>
            </a:r>
            <a:r>
              <a:rPr lang="en-US" sz="1600" dirty="0" smtClean="0">
                <a:latin typeface="Century Gothic" pitchFamily="34" charset="0"/>
              </a:rPr>
              <a:t>:</a:t>
            </a:r>
            <a:endParaRPr lang="en-US" sz="1600" u="sng" dirty="0" smtClean="0">
              <a:latin typeface="Century Gothic" pitchFamily="34" charset="0"/>
            </a:endParaRPr>
          </a:p>
        </p:txBody>
      </p:sp>
      <p:pic>
        <p:nvPicPr>
          <p:cNvPr id="5" name="Picture 4" descr="p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76399"/>
            <a:ext cx="7543800" cy="20865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35814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Evaluation metrics</a:t>
            </a:r>
          </a:p>
          <a:p>
            <a:r>
              <a:rPr lang="en-US" sz="1600" u="sng" dirty="0" smtClean="0">
                <a:latin typeface="Century Gothic" pitchFamily="34" charset="0"/>
              </a:rPr>
              <a:t>(</a:t>
            </a:r>
            <a:r>
              <a:rPr lang="en-US" sz="1600" u="sng" dirty="0" err="1" smtClean="0">
                <a:latin typeface="Century Gothic" pitchFamily="34" charset="0"/>
              </a:rPr>
              <a:t>SparseCategoricalCrossentropy</a:t>
            </a:r>
            <a:r>
              <a:rPr lang="en-US" sz="1600" u="sng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:</a:t>
            </a:r>
            <a:endParaRPr lang="en-US" sz="1600" u="sng" dirty="0" smtClean="0">
              <a:latin typeface="Century Gothic" pitchFamily="34" charset="0"/>
            </a:endParaRPr>
          </a:p>
        </p:txBody>
      </p:sp>
      <p:pic>
        <p:nvPicPr>
          <p:cNvPr id="9" name="Picture 8" descr="ev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114800"/>
            <a:ext cx="6858000" cy="2333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Century Gothic" pitchFamily="34" charset="0"/>
              </a:rPr>
              <a:t>Results achieved</a:t>
            </a:r>
            <a:r>
              <a:rPr lang="en-US" dirty="0" smtClean="0">
                <a:latin typeface="Century Gothic" pitchFamily="34" charset="0"/>
              </a:rPr>
              <a:t>:</a:t>
            </a:r>
            <a:endParaRPr lang="en-US" u="sng" dirty="0" smtClean="0">
              <a:latin typeface="Century Gothic" pitchFamily="34" charset="0"/>
            </a:endParaRPr>
          </a:p>
          <a:p>
            <a:endParaRPr lang="en-US" dirty="0"/>
          </a:p>
        </p:txBody>
      </p:sp>
      <p:pic>
        <p:nvPicPr>
          <p:cNvPr id="3" name="Picture 2" descr="New Tab - Google Chrome 3_9_2021 11_01_4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01180"/>
            <a:ext cx="8153400" cy="1737220"/>
          </a:xfrm>
          <a:prstGeom prst="rect">
            <a:avLst/>
          </a:prstGeom>
        </p:spPr>
      </p:pic>
      <p:pic>
        <p:nvPicPr>
          <p:cNvPr id="5" name="Picture 4" descr="New Tab - Google Chrome 3_9_2021 11_03_1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7000"/>
            <a:ext cx="8153400" cy="1645920"/>
          </a:xfrm>
          <a:prstGeom prst="rect">
            <a:avLst/>
          </a:prstGeom>
        </p:spPr>
      </p:pic>
      <p:pic>
        <p:nvPicPr>
          <p:cNvPr id="6" name="Picture 5" descr="Opening Jupyter Notebook - Google Chrome 3_9_2021 2_44_0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19600"/>
            <a:ext cx="8153400" cy="1641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304800"/>
            <a:ext cx="8610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Using Another Dataset</a:t>
            </a:r>
            <a:r>
              <a:rPr lang="en-US" sz="1600" dirty="0" smtClean="0">
                <a:latin typeface="Century Gothic" pitchFamily="34" charset="0"/>
              </a:rPr>
              <a:t>: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200" dirty="0" smtClean="0"/>
              <a:t>Human pose estimation is one of the most popular research topics in the past two decades, especially with the introduction of human pose datasets for benchmark evaluation.</a:t>
            </a:r>
          </a:p>
          <a:p>
            <a:endParaRPr lang="en-US" sz="1200" dirty="0" smtClean="0"/>
          </a:p>
          <a:p>
            <a:r>
              <a:rPr lang="en-US" sz="1200" dirty="0" smtClean="0"/>
              <a:t>The data was recorded in a studio environment with some background clutter. The MADS dataset contains 5 action categories (Tai-chi, Karate, Jazz dance, Hip-hop dance, and Sports)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1828800"/>
            <a:ext cx="838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  <a:p>
            <a:r>
              <a:rPr lang="en-US" sz="1600" dirty="0" smtClean="0">
                <a:latin typeface="Centaur" pitchFamily="18" charset="0"/>
                <a:ea typeface="Microsoft Himalaya" pitchFamily="2" charset="0"/>
                <a:cs typeface="Microsoft Himalaya" pitchFamily="2" charset="0"/>
              </a:rPr>
              <a:t>Image</a:t>
            </a:r>
          </a:p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  <a:p>
            <a:r>
              <a:rPr lang="en-US" sz="1600" dirty="0" smtClean="0">
                <a:latin typeface="Centaur" pitchFamily="18" charset="0"/>
                <a:ea typeface="Microsoft Himalaya" pitchFamily="2" charset="0"/>
                <a:cs typeface="Microsoft Himalaya" pitchFamily="2" charset="0"/>
              </a:rPr>
              <a:t>Mask </a:t>
            </a:r>
          </a:p>
          <a:p>
            <a:r>
              <a:rPr lang="en-US" sz="1600" dirty="0" smtClean="0">
                <a:latin typeface="Centaur" pitchFamily="18" charset="0"/>
                <a:ea typeface="Microsoft Himalaya" pitchFamily="2" charset="0"/>
                <a:cs typeface="Microsoft Himalaya" pitchFamily="2" charset="0"/>
              </a:rPr>
              <a:t>Ground-Truth</a:t>
            </a:r>
          </a:p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  <a:p>
            <a:endParaRPr lang="en-US" sz="1600" dirty="0" smtClean="0">
              <a:latin typeface="Centaur" pitchFamily="18" charset="0"/>
              <a:ea typeface="Microsoft Himalaya" pitchFamily="2" charset="0"/>
              <a:cs typeface="Microsoft Himalaya" pitchFamily="2" charset="0"/>
            </a:endParaRPr>
          </a:p>
        </p:txBody>
      </p:sp>
      <p:pic>
        <p:nvPicPr>
          <p:cNvPr id="7" name="Picture 6" descr="UNet alternative database _ Kaggle - Google Chrome 3_10_2021 4_26_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0"/>
            <a:ext cx="7848600" cy="1524000"/>
          </a:xfrm>
          <a:prstGeom prst="rect">
            <a:avLst/>
          </a:prstGeom>
        </p:spPr>
      </p:pic>
      <p:pic>
        <p:nvPicPr>
          <p:cNvPr id="8" name="Picture 7" descr="UNet alternative database _ Kaggle - Google Chrome 3_10_2021 4_28_5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581400"/>
            <a:ext cx="7848600" cy="1241009"/>
          </a:xfrm>
          <a:prstGeom prst="rect">
            <a:avLst/>
          </a:prstGeom>
        </p:spPr>
      </p:pic>
      <p:pic>
        <p:nvPicPr>
          <p:cNvPr id="9" name="Picture 8" descr="UNet alternative database _ Kaggle - Google Chrome 3_10_2021 4_29_37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876800"/>
            <a:ext cx="7848600" cy="1394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153400" cy="259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3048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>
                <a:latin typeface="Century Gothic" pitchFamily="34" charset="0"/>
              </a:rPr>
              <a:t>Unet</a:t>
            </a:r>
            <a:r>
              <a:rPr lang="en-US" u="sng" dirty="0" smtClean="0">
                <a:latin typeface="Century Gothic" pitchFamily="34" charset="0"/>
              </a:rPr>
              <a:t>-MODEL used for Semantic Segmentation</a:t>
            </a:r>
            <a:r>
              <a:rPr lang="en-US" dirty="0" smtClean="0">
                <a:latin typeface="Century Gothic" pitchFamily="34" charset="0"/>
              </a:rPr>
              <a:t>:</a:t>
            </a:r>
            <a:endParaRPr lang="en-US" u="sng" dirty="0" smtClean="0">
              <a:latin typeface="Century Gothic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34290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Century Gothic" pitchFamily="34" charset="0"/>
              </a:rPr>
              <a:t>Evaluation metrics</a:t>
            </a:r>
          </a:p>
          <a:p>
            <a:r>
              <a:rPr lang="en-US" u="sng" dirty="0" smtClean="0">
                <a:latin typeface="Century Gothic" pitchFamily="34" charset="0"/>
              </a:rPr>
              <a:t>(AUC + </a:t>
            </a:r>
            <a:r>
              <a:rPr lang="en-US" u="sng" dirty="0" err="1" smtClean="0">
                <a:latin typeface="Century Gothic" pitchFamily="34" charset="0"/>
              </a:rPr>
              <a:t>BinaryCrossentropy</a:t>
            </a:r>
            <a:r>
              <a:rPr lang="en-US" u="sng" dirty="0" smtClean="0">
                <a:latin typeface="Century Gothic" pitchFamily="34" charset="0"/>
              </a:rPr>
              <a:t> Loss)</a:t>
            </a:r>
            <a:r>
              <a:rPr lang="en-US" dirty="0" smtClean="0">
                <a:latin typeface="Century Gothic" pitchFamily="34" charset="0"/>
              </a:rPr>
              <a:t>:</a:t>
            </a:r>
            <a:endParaRPr lang="en-US" u="sng" dirty="0" smtClean="0">
              <a:latin typeface="Century Gothic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au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038600"/>
            <a:ext cx="4038600" cy="2362200"/>
          </a:xfrm>
          <a:prstGeom prst="rect">
            <a:avLst/>
          </a:prstGeom>
        </p:spPr>
      </p:pic>
      <p:pic>
        <p:nvPicPr>
          <p:cNvPr id="6" name="Picture 5" descr="b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4038600"/>
            <a:ext cx="4800600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Century Gothic" pitchFamily="34" charset="0"/>
              </a:rPr>
              <a:t>Results</a:t>
            </a:r>
            <a:r>
              <a:rPr lang="en-US" dirty="0" smtClean="0">
                <a:latin typeface="Century Gothic" pitchFamily="34" charset="0"/>
              </a:rPr>
              <a:t>:</a:t>
            </a:r>
            <a:endParaRPr lang="en-US" u="sng" dirty="0" smtClean="0">
              <a:latin typeface="Century Gothic" pitchFamily="34" charset="0"/>
            </a:endParaRPr>
          </a:p>
        </p:txBody>
      </p:sp>
      <p:pic>
        <p:nvPicPr>
          <p:cNvPr id="3" name="Picture 2" descr="r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10600" cy="1676400"/>
          </a:xfrm>
          <a:prstGeom prst="rect">
            <a:avLst/>
          </a:prstGeom>
        </p:spPr>
      </p:pic>
      <p:pic>
        <p:nvPicPr>
          <p:cNvPr id="4" name="Picture 3" descr="r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75280"/>
            <a:ext cx="8610600" cy="1568120"/>
          </a:xfrm>
          <a:prstGeom prst="rect">
            <a:avLst/>
          </a:prstGeom>
        </p:spPr>
      </p:pic>
      <p:pic>
        <p:nvPicPr>
          <p:cNvPr id="5" name="Picture 4" descr="r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419600"/>
            <a:ext cx="8610600" cy="1694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437</TotalTime>
  <Words>467</Words>
  <Application>Microsoft Office PowerPoint</Application>
  <PresentationFormat>On-screen Show (4:3)</PresentationFormat>
  <Paragraphs>122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Civic</vt:lpstr>
      <vt:lpstr>NYU Summer project for the Machine Learning in Fluid Dynamics</vt:lpstr>
      <vt:lpstr>WHY CNN’s</vt:lpstr>
      <vt:lpstr>Slide 3</vt:lpstr>
      <vt:lpstr>Auto-Encoders and its Applications</vt:lpstr>
      <vt:lpstr>Tensorflow Image segmentation Tutorial</vt:lpstr>
      <vt:lpstr>Slide 6</vt:lpstr>
      <vt:lpstr>Slide 7</vt:lpstr>
      <vt:lpstr>Slide 8</vt:lpstr>
      <vt:lpstr>Slide 9</vt:lpstr>
      <vt:lpstr>Slide 10</vt:lpstr>
      <vt:lpstr>Slide 11</vt:lpstr>
      <vt:lpstr>CNN model benchmarks</vt:lpstr>
      <vt:lpstr>Proposing new methodology</vt:lpstr>
      <vt:lpstr>PIV and DIC</vt:lpstr>
      <vt:lpstr>My intuition about the project</vt:lpstr>
      <vt:lpstr>Key  Content Covered</vt:lpstr>
      <vt:lpstr>Slide 17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Akhilesh Kapse</dc:creator>
  <cp:lastModifiedBy>Akhilesh Kapse</cp:lastModifiedBy>
  <cp:revision>77</cp:revision>
  <dcterms:created xsi:type="dcterms:W3CDTF">2021-03-07T08:58:42Z</dcterms:created>
  <dcterms:modified xsi:type="dcterms:W3CDTF">2021-03-10T15:26:15Z</dcterms:modified>
</cp:coreProperties>
</file>